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766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'01'!$G$15:$G$20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'01'!$H$15:$H$20</c:f>
              <c:numCache>
                <c:formatCode>0.00%</c:formatCode>
                <c:ptCount val="6"/>
                <c:pt idx="0">
                  <c:v>0.88067562658917542</c:v>
                </c:pt>
                <c:pt idx="1">
                  <c:v>0.92897422273118746</c:v>
                </c:pt>
                <c:pt idx="2">
                  <c:v>0.90314136125654454</c:v>
                </c:pt>
                <c:pt idx="3">
                  <c:v>0.89084858569051584</c:v>
                </c:pt>
                <c:pt idx="4">
                  <c:v>0.97368421052631582</c:v>
                </c:pt>
                <c:pt idx="5">
                  <c:v>0.83785343335256779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C-4135-B931-BBDED6266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1904544"/>
        <c:axId val="1391903296"/>
        <c:axId val="0"/>
      </c:bar3DChart>
      <c:catAx>
        <c:axId val="139190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1903296"/>
        <c:crosses val="autoZero"/>
        <c:auto val="1"/>
        <c:lblAlgn val="ctr"/>
        <c:lblOffset val="100"/>
        <c:noMultiLvlLbl val="0"/>
      </c:catAx>
      <c:valAx>
        <c:axId val="139190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19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'01'!$G$15:$G$20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'01'!$H$15:$H$20</c:f>
              <c:numCache>
                <c:formatCode>0.00%</c:formatCode>
                <c:ptCount val="6"/>
                <c:pt idx="0">
                  <c:v>0.79012546846993648</c:v>
                </c:pt>
                <c:pt idx="1">
                  <c:v>0.82425421530479892</c:v>
                </c:pt>
                <c:pt idx="2">
                  <c:v>0.65965583173996178</c:v>
                </c:pt>
                <c:pt idx="3">
                  <c:v>0.60827084753465122</c:v>
                </c:pt>
                <c:pt idx="4">
                  <c:v>0.85057471264367812</c:v>
                </c:pt>
                <c:pt idx="5">
                  <c:v>0.58904665314401627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3-4C1C-A74C-856DA6D63F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1904544"/>
        <c:axId val="1391903296"/>
        <c:axId val="0"/>
      </c:bar3DChart>
      <c:catAx>
        <c:axId val="139190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1903296"/>
        <c:crosses val="autoZero"/>
        <c:auto val="1"/>
        <c:lblAlgn val="ctr"/>
        <c:lblOffset val="100"/>
        <c:noMultiLvlLbl val="0"/>
      </c:catAx>
      <c:valAx>
        <c:axId val="139190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19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'02'!$E$21:$E$36</c:f>
              <c:strCache>
                <c:ptCount val="16"/>
                <c:pt idx="0">
                  <c:v>LATAM (TAM, LAN, LAN ECUADOR, LAN PERÚ)</c:v>
                </c:pt>
                <c:pt idx="1">
                  <c:v>AVIANCA (AEROGAL, AVIATECA, LACSA, TACA)</c:v>
                </c:pt>
                <c:pt idx="2">
                  <c:v>COPA AIRLINES</c:v>
                </c:pt>
                <c:pt idx="3">
                  <c:v>UNITED AIRLINES</c:v>
                </c:pt>
                <c:pt idx="4">
                  <c:v>DELTA AIRLINES</c:v>
                </c:pt>
                <c:pt idx="5">
                  <c:v>AIR FRANCE</c:v>
                </c:pt>
                <c:pt idx="6">
                  <c:v>KLM</c:v>
                </c:pt>
                <c:pt idx="7">
                  <c:v>AMERICAN AIRLINES</c:v>
                </c:pt>
                <c:pt idx="8">
                  <c:v>LASER AIRLINES</c:v>
                </c:pt>
                <c:pt idx="9">
                  <c:v>IBERIA</c:v>
                </c:pt>
                <c:pt idx="10">
                  <c:v>AEROMEXICO</c:v>
                </c:pt>
                <c:pt idx="11">
                  <c:v>VOLARIS MEXICO</c:v>
                </c:pt>
                <c:pt idx="12">
                  <c:v>LUFTHANSA</c:v>
                </c:pt>
                <c:pt idx="13">
                  <c:v>EDELWEISS</c:v>
                </c:pt>
                <c:pt idx="14">
                  <c:v>AVIOR AIRLINES</c:v>
                </c:pt>
                <c:pt idx="15">
                  <c:v>JETBLUE</c:v>
                </c:pt>
              </c:strCache>
            </c:strRef>
          </c:cat>
          <c:val>
            <c:numRef>
              <c:f>'02'!$F$21:$F$36</c:f>
              <c:numCache>
                <c:formatCode>0.00%</c:formatCode>
                <c:ptCount val="16"/>
                <c:pt idx="0">
                  <c:v>0.92720306513409967</c:v>
                </c:pt>
                <c:pt idx="1">
                  <c:v>0.88612514574426748</c:v>
                </c:pt>
                <c:pt idx="2">
                  <c:v>0.95781135891242064</c:v>
                </c:pt>
                <c:pt idx="3">
                  <c:v>0.88395799011532128</c:v>
                </c:pt>
                <c:pt idx="4">
                  <c:v>0.76273062730627306</c:v>
                </c:pt>
                <c:pt idx="5">
                  <c:v>0.6316614420062695</c:v>
                </c:pt>
                <c:pt idx="6">
                  <c:v>0.43405208625035008</c:v>
                </c:pt>
                <c:pt idx="7">
                  <c:v>0.87625541442192101</c:v>
                </c:pt>
                <c:pt idx="8">
                  <c:v>0.93506493506493504</c:v>
                </c:pt>
                <c:pt idx="9">
                  <c:v>0.7737590421551509</c:v>
                </c:pt>
                <c:pt idx="10">
                  <c:v>0.9313123037006692</c:v>
                </c:pt>
                <c:pt idx="11">
                  <c:v>0.9989258861439313</c:v>
                </c:pt>
                <c:pt idx="12">
                  <c:v>0.96949152542372885</c:v>
                </c:pt>
                <c:pt idx="13">
                  <c:v>0.92307692307692313</c:v>
                </c:pt>
                <c:pt idx="14">
                  <c:v>0.67164179104477606</c:v>
                </c:pt>
                <c:pt idx="15">
                  <c:v>0.92012548262548255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A-43D9-9D0A-A8E4F1D180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8334560"/>
        <c:axId val="1388334144"/>
        <c:axId val="0"/>
      </c:bar3DChart>
      <c:catAx>
        <c:axId val="13883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8334144"/>
        <c:crosses val="autoZero"/>
        <c:auto val="1"/>
        <c:lblAlgn val="ctr"/>
        <c:lblOffset val="100"/>
        <c:noMultiLvlLbl val="0"/>
      </c:catAx>
      <c:valAx>
        <c:axId val="138833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83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'02'!$E$21:$E$36</c:f>
              <c:strCache>
                <c:ptCount val="16"/>
                <c:pt idx="0">
                  <c:v>LATAM (TAM, LAN, LAN ECUADOR, LAN PERÚ)</c:v>
                </c:pt>
                <c:pt idx="1">
                  <c:v>AVIANCA (AEROGAL, AVIATECA, LACSA, TACA)</c:v>
                </c:pt>
                <c:pt idx="2">
                  <c:v>COPA AIRLINES</c:v>
                </c:pt>
                <c:pt idx="3">
                  <c:v>UNITED AIRLINES</c:v>
                </c:pt>
                <c:pt idx="4">
                  <c:v>DELTA AIRLINES</c:v>
                </c:pt>
                <c:pt idx="5">
                  <c:v>AIR FRANCE</c:v>
                </c:pt>
                <c:pt idx="6">
                  <c:v>KLM</c:v>
                </c:pt>
                <c:pt idx="7">
                  <c:v>AMERICAN AIRLINES</c:v>
                </c:pt>
                <c:pt idx="8">
                  <c:v>LASER AIRLINES</c:v>
                </c:pt>
                <c:pt idx="9">
                  <c:v>IBERIA</c:v>
                </c:pt>
                <c:pt idx="10">
                  <c:v>AEROMEXICO</c:v>
                </c:pt>
                <c:pt idx="11">
                  <c:v>VOLARIS MEXICO</c:v>
                </c:pt>
                <c:pt idx="12">
                  <c:v>LUFTHANSA</c:v>
                </c:pt>
                <c:pt idx="13">
                  <c:v>EDELWEISS</c:v>
                </c:pt>
                <c:pt idx="14">
                  <c:v>AVIOR AIRLINES</c:v>
                </c:pt>
                <c:pt idx="15">
                  <c:v>JETBLUE</c:v>
                </c:pt>
              </c:strCache>
            </c:strRef>
          </c:cat>
          <c:val>
            <c:numRef>
              <c:f>'02'!$F$21:$F$36</c:f>
              <c:numCache>
                <c:formatCode>0.00%</c:formatCode>
                <c:ptCount val="16"/>
                <c:pt idx="0">
                  <c:v>0.80132450331125826</c:v>
                </c:pt>
                <c:pt idx="1">
                  <c:v>0.79166666666666663</c:v>
                </c:pt>
                <c:pt idx="2">
                  <c:v>0.88709677419354838</c:v>
                </c:pt>
                <c:pt idx="3">
                  <c:v>0.84158415841584155</c:v>
                </c:pt>
                <c:pt idx="4">
                  <c:v>0.73584905660377353</c:v>
                </c:pt>
                <c:pt idx="5">
                  <c:v>0.41935483870967744</c:v>
                </c:pt>
                <c:pt idx="6">
                  <c:v>0.40322580645161288</c:v>
                </c:pt>
                <c:pt idx="7">
                  <c:v>0.84405940594059403</c:v>
                </c:pt>
                <c:pt idx="8">
                  <c:v>0.88888888888888884</c:v>
                </c:pt>
                <c:pt idx="9">
                  <c:v>0.7021276595744681</c:v>
                </c:pt>
                <c:pt idx="10">
                  <c:v>0.88709677419354838</c:v>
                </c:pt>
                <c:pt idx="11">
                  <c:v>0.967741935483871</c:v>
                </c:pt>
                <c:pt idx="12">
                  <c:v>0.59090909090909094</c:v>
                </c:pt>
                <c:pt idx="13">
                  <c:v>0.66666666666666663</c:v>
                </c:pt>
                <c:pt idx="14">
                  <c:v>0.55555555555555558</c:v>
                </c:pt>
                <c:pt idx="15">
                  <c:v>0.88172043010752688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E-4629-8CF5-9687CF274C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8334560"/>
        <c:axId val="1388334144"/>
        <c:axId val="0"/>
      </c:bar3DChart>
      <c:catAx>
        <c:axId val="13883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8334144"/>
        <c:crosses val="autoZero"/>
        <c:auto val="1"/>
        <c:lblAlgn val="ctr"/>
        <c:lblOffset val="100"/>
        <c:noMultiLvlLbl val="0"/>
      </c:catAx>
      <c:valAx>
        <c:axId val="138833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83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8/07/2024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08/07/2024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8/07/2024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36BFA6F-6B2E-69D4-CB42-12739D94F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94250"/>
              </p:ext>
            </p:extLst>
          </p:nvPr>
        </p:nvGraphicFramePr>
        <p:xfrm>
          <a:off x="5520694" y="1296140"/>
          <a:ext cx="5930003" cy="46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6BFA6F-6B2E-69D4-CB42-12739D94F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24758"/>
              </p:ext>
            </p:extLst>
          </p:nvPr>
        </p:nvGraphicFramePr>
        <p:xfrm>
          <a:off x="5509459" y="1331649"/>
          <a:ext cx="6022634" cy="460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Mayo 2024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72.03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90.25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Mayo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DB5861-1E61-B85E-984C-D754341AE0DD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mayo 2024.</a:t>
            </a:r>
            <a:endParaRPr lang="es-CO" sz="7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AD4FC83-7349-810C-5EA5-2A2638E92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147703"/>
              </p:ext>
            </p:extLst>
          </p:nvPr>
        </p:nvGraphicFramePr>
        <p:xfrm>
          <a:off x="5520694" y="1305017"/>
          <a:ext cx="5930003" cy="458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452CBA-822E-CB38-240F-31B71D3C9DF9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JetSmart Colombia al momento de la publicación de este boletín no presento estadísticas de cumplimiento del mes de mayo 2024.</a:t>
            </a:r>
            <a:endParaRPr lang="es-CO" sz="7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AD4FC83-7349-810C-5EA5-2A2638E92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60485"/>
              </p:ext>
            </p:extLst>
          </p:nvPr>
        </p:nvGraphicFramePr>
        <p:xfrm>
          <a:off x="5526147" y="1322773"/>
          <a:ext cx="6068089" cy="45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73.76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83.71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Mayo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196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AB7A1B48-5645-4144-86FE-A4A7B26FAE63}"/>
</file>

<file path=customXml/itemProps2.xml><?xml version="1.0" encoding="utf-8"?>
<ds:datastoreItem xmlns:ds="http://schemas.openxmlformats.org/officeDocument/2006/customXml" ds:itemID="{7D86E3C6-551D-4904-A0DA-12958E01D05D}"/>
</file>

<file path=customXml/itemProps3.xml><?xml version="1.0" encoding="utf-8"?>
<ds:datastoreItem xmlns:ds="http://schemas.openxmlformats.org/officeDocument/2006/customXml" ds:itemID="{8679EE8F-71C9-4335-AEC2-024E062F106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383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MAYO 2024</dc:title>
  <dc:creator>William Camilo  Baracaldo Godoy</dc:creator>
  <cp:lastModifiedBy>Juan David Dominguez Arrieta</cp:lastModifiedBy>
  <cp:revision>175</cp:revision>
  <dcterms:created xsi:type="dcterms:W3CDTF">2023-05-08T00:34:42Z</dcterms:created>
  <dcterms:modified xsi:type="dcterms:W3CDTF">2024-07-08T20:00:50Z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